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13"/>
  </p:notesMasterIdLst>
  <p:handoutMasterIdLst>
    <p:handoutMasterId r:id="rId14"/>
  </p:handoutMasterIdLst>
  <p:sldIdLst>
    <p:sldId id="261" r:id="rId5"/>
    <p:sldId id="273" r:id="rId6"/>
    <p:sldId id="280" r:id="rId7"/>
    <p:sldId id="300" r:id="rId8"/>
    <p:sldId id="286" r:id="rId9"/>
    <p:sldId id="308" r:id="rId10"/>
    <p:sldId id="306" r:id="rId11"/>
    <p:sldId id="302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67B"/>
    <a:srgbClr val="EEEEEE"/>
    <a:srgbClr val="87175F"/>
    <a:srgbClr val="EEC621"/>
    <a:srgbClr val="E58C09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4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-1088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E897B8-72E6-4666-994A-F7B89199C8A8}" type="datetime1">
              <a:rPr lang="ru-RU" smtClean="0">
                <a:latin typeface="Calibri" panose="020F0502020204030204" pitchFamily="34" charset="0"/>
              </a:rPr>
              <a:t>17.03.2021</a:t>
            </a:fld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ru-RU" smtClean="0">
                <a:latin typeface="Calibri" panose="020F0502020204030204" pitchFamily="34" charset="0"/>
              </a:rPr>
              <a:t>‹#›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363A162-7406-4C22-9783-DA5D5D682FCC}" type="datetime1">
              <a:rPr lang="ru-RU" noProof="0" smtClean="0"/>
              <a:t>17.03.2021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E5FABD-26C8-4F74-B1E3-45BC91BC9D7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9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51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3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ине-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анже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Ро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ветло-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Участок_синего_треугольника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_белая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6" name="Номер слайда 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горизонталь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заголовок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Номер слайда 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 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Номер слайда 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несколько изображений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целиком с верхней полос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Номер слайда 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Номер слайда 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757130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757130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7" name="Номер слайда 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Объект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Номер слайда 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значок, содержимое,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значок, содержимое,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2340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5675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Объект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79011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участок заголовка, значок, содержимое,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Объект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участок заголовка,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1</a:t>
            </a:r>
          </a:p>
        </p:txBody>
      </p:sp>
      <p:sp>
        <p:nvSpPr>
          <p:cNvPr id="30" name="Рисунок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2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3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 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Рисунок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Рисунок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Рисунок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Рисунок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2" name="Рисунок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3" name="Рисунок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8" name="Текст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_Темно-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исунок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1" name="Рисунок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3" name="Текст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4" name="Рисунок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7" name="Рисунок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8" name="Текст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ковой участок заголовка,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 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пись изображения, синий_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пись изображения, оранжевый_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4" name="Номер слайда 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-выдел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Текст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286" name="Текст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 dirty="0"/>
              <a:t>ООО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857" y="1018135"/>
            <a:ext cx="5864382" cy="317045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Единая платформа предоставления субсидий нижегородской области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744" y="4653136"/>
            <a:ext cx="4896543" cy="108012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Универсальный модуль подачи заявок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ru-RU" noProof="1"/>
              <a:t>Об универсальности модуля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368" y="2109935"/>
            <a:ext cx="10429964" cy="4424121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ru-RU" noProof="1"/>
              <a:t>Для всех субсидий, представленных на платформе, разработан единый набор типовых функций, позволяющих гибко настроить процесс подачи и обработки заявок в соответствии с регламентом предоставления субсидии.</a:t>
            </a:r>
          </a:p>
          <a:p>
            <a:pPr marL="0" indent="0" rtl="0">
              <a:buNone/>
            </a:pPr>
            <a:r>
              <a:rPr lang="ru-RU" sz="1600" noProof="1"/>
              <a:t>Среди типовых функций: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Подача заявки в несколько шагов, сохранение черновика и возможность дальнейшего заполнения заявки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 Возможность разделить или сгруппировать сходные действия пользователей по шагам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Заполнение заявок в соответствии с любой утверждённой формой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Заполнение табличных документов и автоматизированное выполнение расчётов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Прикрепление файлов и подтверждающих документов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Электронная подпись и отправка заявки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Рассмотрение заявки и изменение статуса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Передача заявки в вышестоящий орган или ведомство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Подписание соглашения и прикрепление дополнительных документов после одобрения заявки (на примере АПК)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ru-RU" sz="1600" noProof="1"/>
              <a:t>Формирование сводных отчётов и реестров, отправка их в вышестоящие органы или ведомства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424732"/>
          </a:xfrm>
        </p:spPr>
        <p:txBody>
          <a:bodyPr rtlCol="0"/>
          <a:lstStyle/>
          <a:p>
            <a:pPr algn="ctr" rtl="0"/>
            <a:r>
              <a:rPr lang="ru-RU" noProof="1"/>
              <a:t>«Замена видимой сложности невидимой простотой»  Жан Батист Перрен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smtClean="0"/>
              <a:pPr/>
              <a:t>2</a:t>
            </a:fld>
            <a:endParaRPr lang="ru-RU" noProof="1"/>
          </a:p>
        </p:txBody>
      </p:sp>
      <p:sp>
        <p:nvSpPr>
          <p:cNvPr id="18" name="Текст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5F9311-5327-4123-BAFF-63F04D38F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3789040"/>
            <a:ext cx="3702851" cy="16717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FDE60E-D889-43AA-95B5-3965DEBAB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83" y="219558"/>
            <a:ext cx="2507719" cy="14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976"/>
            <a:ext cx="12191999" cy="3278423"/>
          </a:xfr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noProof="1"/>
              <a:t>Преимущества</a:t>
            </a:r>
            <a:br>
              <a:rPr lang="ru-RU" noProof="1"/>
            </a:br>
            <a:r>
              <a:rPr lang="ru-RU" noProof="1"/>
              <a:t>универсальности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39000" y="2286000"/>
            <a:ext cx="4389542" cy="3581400"/>
          </a:xfrm>
        </p:spPr>
        <p:txBody>
          <a:bodyPr rtlCol="0">
            <a:normAutofit fontScale="92500" lnSpcReduction="20000"/>
          </a:bodyPr>
          <a:lstStyle/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Регистрация -  только один раз 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Универсальный личный кабинет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Автозаполнение данных заявлений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Электронная подпись отправляемых документов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История заявок по всем направлениям в ЛК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Отслеживание статусов в ЛК с дублированием на электронную почту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Восстановление пароля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Возможность работы нескольких представителей одной организации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Возможность работы одного представителя с несколькими организациями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Единый интерфейс для подачи любой заявки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Возможность обработки заявок как на уровне районов, так и министерств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ru-RU" sz="1600" noProof="1"/>
              <a:t>Прямая связь с техподдержкой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ru-RU" sz="2000" noProof="1"/>
          </a:p>
          <a:p>
            <a:pPr marL="457200" indent="-457200" algn="ctr" rtl="0">
              <a:buFont typeface="Arial" panose="020B0604020202020204" pitchFamily="34" charset="0"/>
              <a:buChar char="•"/>
            </a:pPr>
            <a:endParaRPr lang="ru-RU" noProof="1"/>
          </a:p>
          <a:p>
            <a:pPr marL="457200" indent="-457200" algn="ctr" rtl="0">
              <a:buFont typeface="Arial" panose="020B0604020202020204" pitchFamily="34" charset="0"/>
              <a:buChar char="•"/>
            </a:pPr>
            <a:endParaRPr lang="ru-RU" noProof="1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smtClean="0"/>
              <a:pPr/>
              <a:t>3</a:t>
            </a:fld>
            <a:endParaRPr lang="ru-RU" noProof="1"/>
          </a:p>
        </p:txBody>
      </p:sp>
      <p:sp>
        <p:nvSpPr>
          <p:cNvPr id="32" name="Текст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426C1-F62A-40B9-A88C-D9651FD90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568" y="4901222"/>
            <a:ext cx="3573016" cy="18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654807"/>
            <a:ext cx="11338560" cy="1379472"/>
          </a:xfrm>
        </p:spPr>
        <p:txBody>
          <a:bodyPr rtlCol="0" anchor="t">
            <a:normAutofit/>
          </a:bodyPr>
          <a:lstStyle/>
          <a:p>
            <a:pPr rtl="0"/>
            <a:r>
              <a:rPr lang="ru-RU" noProof="1"/>
              <a:t>Экономическая эффективность универсального модуля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76119" y="2148359"/>
            <a:ext cx="4287938" cy="1113108"/>
          </a:xfrm>
        </p:spPr>
        <p:txBody>
          <a:bodyPr rtlCol="0"/>
          <a:lstStyle/>
          <a:p>
            <a:pPr rtl="0"/>
            <a:r>
              <a:rPr lang="ru-RU" noProof="1"/>
              <a:t>Необходим только компьютер с подключением к сети Интернет.</a:t>
            </a:r>
          </a:p>
          <a:p>
            <a:pPr rtl="0"/>
            <a:r>
              <a:rPr lang="ru-RU" noProof="1"/>
              <a:t>Требования к пользователю –  любой уровень владения ПК, от начального уровня. </a:t>
            </a:r>
          </a:p>
          <a:p>
            <a:pPr rtl="0"/>
            <a:r>
              <a:rPr lang="ru-RU" noProof="1"/>
              <a:t>Абонентской платы нет.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" y="2280181"/>
            <a:ext cx="5039112" cy="4247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1">
                <a:ln>
                  <a:noFill/>
                </a:ln>
                <a:solidFill>
                  <a:srgbClr val="8717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Удобство, дешевизна и простота использования 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38FFEE-D221-419F-9925-DFE3C2A8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8275" t="-29639" r="-28275" b="-29639"/>
          <a:stretch/>
        </p:blipFill>
        <p:spPr>
          <a:xfrm>
            <a:off x="3680392" y="5071986"/>
            <a:ext cx="1094116" cy="1113108"/>
          </a:xfrm>
        </p:spPr>
      </p:pic>
      <p:sp>
        <p:nvSpPr>
          <p:cNvPr id="23" name="Объект 22">
            <a:extLst>
              <a:ext uri="{FF2B5EF4-FFF2-40B4-BE49-F238E27FC236}">
                <a16:creationId xmlns:a16="http://schemas.microsoft.com/office/drawing/2014/main" id="{2F8BDB9A-6E49-4052-924A-83FDD2B0A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71132" y="3933056"/>
            <a:ext cx="5392925" cy="557690"/>
          </a:xfrm>
        </p:spPr>
        <p:txBody>
          <a:bodyPr rtlCol="0"/>
          <a:lstStyle/>
          <a:p>
            <a:pPr rtl="0"/>
            <a:r>
              <a:rPr lang="ru-RU" noProof="1"/>
              <a:t>Автоматическое заполнение повторяющихся полей данными из ЛК организации. Автоматическое формирование заявки.</a:t>
            </a:r>
          </a:p>
          <a:p>
            <a:pPr rtl="0"/>
            <a:r>
              <a:rPr lang="ru-RU" noProof="1"/>
              <a:t>Моментальная отправка , изменение статуса и получение решения в режиме онлайн.</a:t>
            </a:r>
          </a:p>
          <a:p>
            <a:pPr rtl="0"/>
            <a:r>
              <a:rPr lang="ru-RU" noProof="1"/>
              <a:t>Возможность при необходимости оперативной правки заявки.</a:t>
            </a:r>
          </a:p>
          <a:p>
            <a:pPr rtl="0"/>
            <a:r>
              <a:rPr lang="ru-RU" noProof="1"/>
              <a:t>Наличие модуля аналитической статистики.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4818BA8-E954-4497-B8B9-B67D92F60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55440" y="3846999"/>
            <a:ext cx="3516560" cy="424732"/>
          </a:xfrm>
        </p:spPr>
        <p:txBody>
          <a:bodyPr rtlCol="0"/>
          <a:lstStyle/>
          <a:p>
            <a:pPr algn="ctr" rtl="0"/>
            <a:r>
              <a:rPr lang="ru-RU" noProof="1"/>
              <a:t>Скорость подачи и получения ответа по любой заявке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A712089-DDBF-4741-BA71-63A6F987E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4968" t="-26383" r="-24968" b="-26383"/>
          <a:stretch/>
        </p:blipFill>
        <p:spPr>
          <a:xfrm>
            <a:off x="4774508" y="3502811"/>
            <a:ext cx="1094116" cy="1113108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0F4F9B-7D29-4BED-87FB-3F3D1724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smtClean="0"/>
              <a:pPr rtl="0"/>
              <a:t>4</a:t>
            </a:fld>
            <a:endParaRPr lang="ru-RU" noProof="1"/>
          </a:p>
        </p:txBody>
      </p:sp>
      <p:sp>
        <p:nvSpPr>
          <p:cNvPr id="34" name="Объект 33">
            <a:extLst>
              <a:ext uri="{FF2B5EF4-FFF2-40B4-BE49-F238E27FC236}">
                <a16:creationId xmlns:a16="http://schemas.microsoft.com/office/drawing/2014/main" id="{38AA8C13-AFD3-4C46-AEA7-67BEBF73986D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 rtlCol="0"/>
          <a:lstStyle/>
          <a:p>
            <a:pPr algn="ctr" rtl="0"/>
            <a:r>
              <a:rPr lang="ru-RU" noProof="1"/>
              <a:t>Средняя стоимость добавления новой субсидии за счет универсальности модуля -  менее 100 000 руб.</a:t>
            </a:r>
          </a:p>
          <a:p>
            <a:pPr rtl="0"/>
            <a:r>
              <a:rPr lang="ru-RU" noProof="1"/>
              <a:t>Время на разработку и внедрение – в среднем 7 рабочих дней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105FAE-96F0-43A6-B386-AAE4E62C6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839" y="5117210"/>
            <a:ext cx="2662849" cy="1085984"/>
          </a:xfrm>
        </p:spPr>
        <p:txBody>
          <a:bodyPr rtlCol="0"/>
          <a:lstStyle/>
          <a:p>
            <a:pPr algn="ctr" rtl="0"/>
            <a:r>
              <a:rPr lang="ru-RU" noProof="1">
                <a:solidFill>
                  <a:srgbClr val="43467B"/>
                </a:solidFill>
              </a:rPr>
              <a:t>Низкая стоимость добавления новых субсидий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8671B21-B5F4-4BFE-A90B-A16041BB7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8093" t="-19179" r="-18093" b="-19179"/>
          <a:stretch/>
        </p:blipFill>
        <p:spPr>
          <a:xfrm>
            <a:off x="5901579" y="1979016"/>
            <a:ext cx="1094116" cy="1113108"/>
          </a:xfrm>
        </p:spPr>
      </p:pic>
      <p:sp>
        <p:nvSpPr>
          <p:cNvPr id="29" name="Текст 119">
            <a:extLst>
              <a:ext uri="{FF2B5EF4-FFF2-40B4-BE49-F238E27FC236}">
                <a16:creationId xmlns:a16="http://schemas.microsoft.com/office/drawing/2014/main" id="{4DE3975B-F441-486B-9317-C176CC96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6F01420-E00A-46BC-9AE5-EDE89E81F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3263024"/>
            <a:ext cx="438912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D210877-354A-400E-B4FF-A1264FC8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4803978"/>
            <a:ext cx="32004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7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F11EA-0D8A-4ADA-A0A4-D52954E6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700" y="3130270"/>
            <a:ext cx="1932599" cy="597460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D7199992-58FE-4335-A811-6AFA96B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3201663"/>
            <a:ext cx="6443616" cy="84379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Личный кабинет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4FFB80-28E4-42BB-96BF-11EA6056BB54}"/>
              </a:ext>
            </a:extLst>
          </p:cNvPr>
          <p:cNvSpPr/>
          <p:nvPr/>
        </p:nvSpPr>
        <p:spPr>
          <a:xfrm>
            <a:off x="978938" y="404664"/>
            <a:ext cx="191380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3383B4-AD14-437A-B524-7038AA6E114A}"/>
              </a:ext>
            </a:extLst>
          </p:cNvPr>
          <p:cNvSpPr/>
          <p:nvPr/>
        </p:nvSpPr>
        <p:spPr>
          <a:xfrm>
            <a:off x="3585932" y="398267"/>
            <a:ext cx="191380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Индивидуальные предприниматели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CB2973-B0F9-4977-9090-24A51C6589B5}"/>
              </a:ext>
            </a:extLst>
          </p:cNvPr>
          <p:cNvSpPr/>
          <p:nvPr/>
        </p:nvSpPr>
        <p:spPr>
          <a:xfrm>
            <a:off x="6137110" y="404664"/>
            <a:ext cx="191380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Самозанятые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D8BBD3-AA0B-4428-A1CB-0AAD9B9EF885}"/>
              </a:ext>
            </a:extLst>
          </p:cNvPr>
          <p:cNvSpPr/>
          <p:nvPr/>
        </p:nvSpPr>
        <p:spPr>
          <a:xfrm>
            <a:off x="8688288" y="404664"/>
            <a:ext cx="191380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Некоммерческие организации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4AFEBC-91A0-475D-8172-158E7BCE4E22}"/>
              </a:ext>
            </a:extLst>
          </p:cNvPr>
          <p:cNvSpPr/>
          <p:nvPr/>
        </p:nvSpPr>
        <p:spPr>
          <a:xfrm>
            <a:off x="9551872" y="1764184"/>
            <a:ext cx="191380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Физические лица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66C647-F27E-4B48-9755-07A28345E45C}"/>
              </a:ext>
            </a:extLst>
          </p:cNvPr>
          <p:cNvSpPr/>
          <p:nvPr/>
        </p:nvSpPr>
        <p:spPr>
          <a:xfrm>
            <a:off x="1167793" y="5432021"/>
            <a:ext cx="191380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43E73E-030B-46F2-A0A3-29B21893EA24}"/>
              </a:ext>
            </a:extLst>
          </p:cNvPr>
          <p:cNvSpPr/>
          <p:nvPr/>
        </p:nvSpPr>
        <p:spPr>
          <a:xfrm>
            <a:off x="3738083" y="5445224"/>
            <a:ext cx="191380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Гранты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E5817B-8A96-4CA4-ACCD-5AC69BF46BFE}"/>
              </a:ext>
            </a:extLst>
          </p:cNvPr>
          <p:cNvSpPr/>
          <p:nvPr/>
        </p:nvSpPr>
        <p:spPr>
          <a:xfrm>
            <a:off x="6276710" y="5445224"/>
            <a:ext cx="191380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Заявки на СЗР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DABF121-B308-49CC-A53D-9DE9D2B8461F}"/>
              </a:ext>
            </a:extLst>
          </p:cNvPr>
          <p:cNvSpPr/>
          <p:nvPr/>
        </p:nvSpPr>
        <p:spPr>
          <a:xfrm>
            <a:off x="9542136" y="4459057"/>
            <a:ext cx="191380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Заявки на займы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37454A5-1023-47F4-9E5D-A5648D34D9F7}"/>
              </a:ext>
            </a:extLst>
          </p:cNvPr>
          <p:cNvSpPr/>
          <p:nvPr/>
        </p:nvSpPr>
        <p:spPr>
          <a:xfrm>
            <a:off x="3564036" y="2703151"/>
            <a:ext cx="1913806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Переписка в ЛК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1DB8E7-296D-453D-9CB1-5B37D57D9C61}"/>
              </a:ext>
            </a:extLst>
          </p:cNvPr>
          <p:cNvSpPr/>
          <p:nvPr/>
        </p:nvSpPr>
        <p:spPr>
          <a:xfrm>
            <a:off x="978938" y="2780928"/>
            <a:ext cx="6845254" cy="122413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5AA0073-278A-4C17-8A4A-D14E7636A9E7}"/>
              </a:ext>
            </a:extLst>
          </p:cNvPr>
          <p:cNvCxnSpPr>
            <a:stCxn id="2" idx="2"/>
          </p:cNvCxnSpPr>
          <p:nvPr/>
        </p:nvCxnSpPr>
        <p:spPr>
          <a:xfrm>
            <a:off x="1935841" y="980728"/>
            <a:ext cx="0" cy="169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3BA759B-FEB0-494E-AC97-0813960E5D0A}"/>
              </a:ext>
            </a:extLst>
          </p:cNvPr>
          <p:cNvCxnSpPr/>
          <p:nvPr/>
        </p:nvCxnSpPr>
        <p:spPr>
          <a:xfrm>
            <a:off x="4511824" y="980728"/>
            <a:ext cx="18231" cy="17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0296A4A-C269-403B-A30B-3F90A8C987FB}"/>
              </a:ext>
            </a:extLst>
          </p:cNvPr>
          <p:cNvCxnSpPr>
            <a:cxnSpLocks/>
          </p:cNvCxnSpPr>
          <p:nvPr/>
        </p:nvCxnSpPr>
        <p:spPr>
          <a:xfrm>
            <a:off x="4538444" y="998290"/>
            <a:ext cx="0" cy="168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65CF630-3FFD-4064-94BF-598FB1D19DA3}"/>
              </a:ext>
            </a:extLst>
          </p:cNvPr>
          <p:cNvCxnSpPr/>
          <p:nvPr/>
        </p:nvCxnSpPr>
        <p:spPr>
          <a:xfrm>
            <a:off x="7062299" y="998290"/>
            <a:ext cx="0" cy="168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2BE460C-15FD-4B22-AA88-2C95075B74C8}"/>
              </a:ext>
            </a:extLst>
          </p:cNvPr>
          <p:cNvCxnSpPr>
            <a:stCxn id="9" idx="2"/>
          </p:cNvCxnSpPr>
          <p:nvPr/>
        </p:nvCxnSpPr>
        <p:spPr>
          <a:xfrm flipH="1">
            <a:off x="7931104" y="980728"/>
            <a:ext cx="1714087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35E151B-9499-4C09-9AF3-1A2F4E81D7D3}"/>
              </a:ext>
            </a:extLst>
          </p:cNvPr>
          <p:cNvCxnSpPr/>
          <p:nvPr/>
        </p:nvCxnSpPr>
        <p:spPr>
          <a:xfrm flipH="1">
            <a:off x="7939493" y="2132856"/>
            <a:ext cx="1598666" cy="1296144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324DFBE1-4CCB-4C11-B411-6B9BA5F86468}"/>
              </a:ext>
            </a:extLst>
          </p:cNvPr>
          <p:cNvCxnSpPr>
            <a:cxnSpLocks/>
          </p:cNvCxnSpPr>
          <p:nvPr/>
        </p:nvCxnSpPr>
        <p:spPr>
          <a:xfrm flipH="1">
            <a:off x="2124696" y="4045457"/>
            <a:ext cx="2396243" cy="1359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C8817B16-6BEE-4435-B400-AD5E630D00BD}"/>
              </a:ext>
            </a:extLst>
          </p:cNvPr>
          <p:cNvCxnSpPr>
            <a:endCxn id="17" idx="0"/>
          </p:cNvCxnSpPr>
          <p:nvPr/>
        </p:nvCxnSpPr>
        <p:spPr>
          <a:xfrm>
            <a:off x="4508477" y="4052451"/>
            <a:ext cx="186509" cy="139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97F389F7-02AD-4753-B433-5E8E69BBB2A6}"/>
              </a:ext>
            </a:extLst>
          </p:cNvPr>
          <p:cNvCxnSpPr>
            <a:endCxn id="18" idx="0"/>
          </p:cNvCxnSpPr>
          <p:nvPr/>
        </p:nvCxnSpPr>
        <p:spPr>
          <a:xfrm>
            <a:off x="4520939" y="4048954"/>
            <a:ext cx="2712674" cy="1396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4332EA-469C-4380-B2C0-825AE19DA5FB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4709296" y="4045457"/>
            <a:ext cx="5789743" cy="41360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6F79D01-D987-4452-B31D-A65E5FECF456}"/>
              </a:ext>
            </a:extLst>
          </p:cNvPr>
          <p:cNvSpPr/>
          <p:nvPr/>
        </p:nvSpPr>
        <p:spPr>
          <a:xfrm>
            <a:off x="9336360" y="1628800"/>
            <a:ext cx="2349686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BF2B17-75D5-4D31-9E85-7EAA04432C65}"/>
              </a:ext>
            </a:extLst>
          </p:cNvPr>
          <p:cNvSpPr txBox="1"/>
          <p:nvPr/>
        </p:nvSpPr>
        <p:spPr>
          <a:xfrm>
            <a:off x="9599818" y="2652155"/>
            <a:ext cx="191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Следующие шаги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9BC64F04-7B4D-434B-A7D5-960AA01B8DB1}"/>
              </a:ext>
            </a:extLst>
          </p:cNvPr>
          <p:cNvSpPr/>
          <p:nvPr/>
        </p:nvSpPr>
        <p:spPr>
          <a:xfrm>
            <a:off x="9662505" y="3209419"/>
            <a:ext cx="1707393" cy="74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Вход через ЕСИА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C1AA942-96DE-413C-A173-F1D2F086D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354" y="1361827"/>
            <a:ext cx="2043879" cy="119060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DCA19B7-67F9-4267-B260-1A9D4E807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541" y="1116308"/>
            <a:ext cx="1019677" cy="143392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2F20FA5-23F9-43FE-B032-E19A13679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207" y="1471621"/>
            <a:ext cx="1306852" cy="108023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92A41CB-96E1-4492-95D5-9DCFD3E06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878" y="4178808"/>
            <a:ext cx="4201719" cy="10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990599"/>
            <a:ext cx="11809312" cy="113109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/>
              <a:t>Действующий прототип</a:t>
            </a:r>
            <a:br>
              <a:rPr lang="ru-RU" dirty="0"/>
            </a:br>
            <a:r>
              <a:rPr lang="en-US" dirty="0"/>
              <a:t>https://subsidy.cit112.ru/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12" name="Текст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E130FA9-9682-4FC0-84C0-A1E09669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30723"/>
              </p:ext>
            </p:extLst>
          </p:nvPr>
        </p:nvGraphicFramePr>
        <p:xfrm>
          <a:off x="2890654" y="2621820"/>
          <a:ext cx="6266676" cy="31818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81210">
                  <a:extLst>
                    <a:ext uri="{9D8B030D-6E8A-4147-A177-3AD203B41FA5}">
                      <a16:colId xmlns:a16="http://schemas.microsoft.com/office/drawing/2014/main" val="369860650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03379421"/>
                    </a:ext>
                  </a:extLst>
                </a:gridCol>
                <a:gridCol w="2485266">
                  <a:extLst>
                    <a:ext uri="{9D8B030D-6E8A-4147-A177-3AD203B41FA5}">
                      <a16:colId xmlns:a16="http://schemas.microsoft.com/office/drawing/2014/main" val="1923939207"/>
                    </a:ext>
                  </a:extLst>
                </a:gridCol>
              </a:tblGrid>
              <a:tr h="636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Показатель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21535"/>
                  </a:ext>
                </a:extLst>
              </a:tr>
              <a:tr h="636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Организации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Зарегистрированы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1475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810757"/>
                  </a:ext>
                </a:extLst>
              </a:tr>
              <a:tr h="636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Пользователи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Активные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1116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639679"/>
                  </a:ext>
                </a:extLst>
              </a:tr>
              <a:tr h="636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Заявок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Подано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2662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187532"/>
                  </a:ext>
                </a:extLst>
              </a:tr>
              <a:tr h="636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Направлений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Активных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568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08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BCF731-478B-42B2-B3C6-ECCC3D68E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9286" cy="6858000"/>
          </a:xfrm>
        </p:spPr>
      </p:pic>
      <p:sp>
        <p:nvSpPr>
          <p:cNvPr id="74" name="Текст 73">
            <a:extLst>
              <a:ext uri="{FF2B5EF4-FFF2-40B4-BE49-F238E27FC236}">
                <a16:creationId xmlns:a16="http://schemas.microsoft.com/office/drawing/2014/main" id="{C20719F7-6849-4C36-ACDB-C1AE2AAC7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ППланируем</a:t>
            </a:r>
          </a:p>
        </p:txBody>
      </p:sp>
      <p:sp>
        <p:nvSpPr>
          <p:cNvPr id="43" name="Заголовок 42">
            <a:extLst>
              <a:ext uri="{FF2B5EF4-FFF2-40B4-BE49-F238E27FC236}">
                <a16:creationId xmlns:a16="http://schemas.microsoft.com/office/drawing/2014/main" id="{CF39D3B5-ABDB-4DFF-8107-EF97569C9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3750568"/>
            <a:ext cx="3962400" cy="2193032"/>
          </a:xfrm>
        </p:spPr>
        <p:txBody>
          <a:bodyPr rtlCol="0"/>
          <a:lstStyle/>
          <a:p>
            <a:pPr rtl="0"/>
            <a:r>
              <a:rPr lang="ru-RU" sz="1800" dirty="0"/>
              <a:t>возможность интеграции в универсальный модуль сервиса для расчёта в помощь всем желающим взять кредит или </a:t>
            </a:r>
            <a:r>
              <a:rPr lang="ru-RU" sz="1800" dirty="0" err="1"/>
              <a:t>займ</a:t>
            </a:r>
            <a:r>
              <a:rPr lang="ru-RU" sz="1800" dirty="0"/>
              <a:t>. </a:t>
            </a:r>
            <a:br>
              <a:rPr lang="ru-RU" sz="1800" dirty="0"/>
            </a:br>
            <a:endParaRPr lang="ru-RU" sz="2400" noProof="1"/>
          </a:p>
        </p:txBody>
      </p:sp>
      <p:sp>
        <p:nvSpPr>
          <p:cNvPr id="44" name="Подзаголовок 43">
            <a:extLst>
              <a:ext uri="{FF2B5EF4-FFF2-40B4-BE49-F238E27FC236}">
                <a16:creationId xmlns:a16="http://schemas.microsoft.com/office/drawing/2014/main" id="{F522C824-2C48-4465-AABE-F46286D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20149"/>
            <a:ext cx="4876800" cy="137160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kumimoji="0" lang="ru-RU" sz="1800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онлайн-расчет платежей в разных банках, в том числе  с учетом изменяемой процентной ставки и  планированием досрочного погашения кредита.</a:t>
            </a:r>
          </a:p>
          <a:p>
            <a:pPr rtl="0"/>
            <a:r>
              <a:rPr lang="ru-RU" sz="1800" b="1" cap="all" spc="200" dirty="0">
                <a:ea typeface="+mj-ea"/>
                <a:cs typeface="+mj-cs"/>
              </a:rPr>
              <a:t>Подача заявки из ЛК универсального модуля.</a:t>
            </a:r>
            <a:endParaRPr lang="ru-RU" noProof="1"/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6488F643-327C-4A41-9703-B4932AF5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endParaRPr lang="ru-RU" noProof="1"/>
          </a:p>
        </p:txBody>
      </p:sp>
      <p:sp>
        <p:nvSpPr>
          <p:cNvPr id="76" name="Текст 75">
            <a:extLst>
              <a:ext uri="{FF2B5EF4-FFF2-40B4-BE49-F238E27FC236}">
                <a16:creationId xmlns:a16="http://schemas.microsoft.com/office/drawing/2014/main" id="{8EE4272D-3A75-4E40-B1D6-C8D1636A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55000" lnSpcReduction="20000"/>
          </a:bodyPr>
          <a:lstStyle/>
          <a:p>
            <a:pPr rtl="0"/>
            <a:endParaRPr lang="ru-RU" noProof="1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07FBE0-0B2C-4C1F-A991-BA0EADCEA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312" y="692696"/>
            <a:ext cx="3672407" cy="24482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DF81FD-41D8-46D1-AC5F-DFE375130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195" y="1150687"/>
            <a:ext cx="2897837" cy="2276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501A6D-849C-4D07-A553-31F1650FDEED}"/>
              </a:ext>
            </a:extLst>
          </p:cNvPr>
          <p:cNvSpPr txBox="1"/>
          <p:nvPr/>
        </p:nvSpPr>
        <p:spPr>
          <a:xfrm>
            <a:off x="8256240" y="684595"/>
            <a:ext cx="33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Чат для оперативного общения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BB9C1-1A99-4AAD-8212-02BDC2966CC9}"/>
              </a:ext>
            </a:extLst>
          </p:cNvPr>
          <p:cNvSpPr txBox="1"/>
          <p:nvPr/>
        </p:nvSpPr>
        <p:spPr>
          <a:xfrm>
            <a:off x="1441987" y="5768960"/>
            <a:ext cx="3809055" cy="613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buClr>
                <a:schemeClr val="accent1"/>
              </a:buClr>
              <a:buSzPct val="100000"/>
            </a:pPr>
            <a:r>
              <a:rPr lang="ru-RU" sz="1400" b="1" cap="all" spc="200" dirty="0">
                <a:latin typeface="Calibri" panose="020F0502020204030204" pitchFamily="34" charset="0"/>
                <a:ea typeface="+mj-ea"/>
                <a:cs typeface="+mj-cs"/>
              </a:rPr>
              <a:t>Дальнейшая интеграция с </a:t>
            </a:r>
          </a:p>
          <a:p>
            <a:pPr algn="ctr" defTabSz="914400">
              <a:lnSpc>
                <a:spcPct val="80000"/>
              </a:lnSpc>
              <a:buClr>
                <a:schemeClr val="accent1"/>
              </a:buClr>
              <a:buSzPct val="100000"/>
            </a:pPr>
            <a:r>
              <a:rPr lang="ru-RU" sz="1400" b="1" cap="all" spc="200" dirty="0">
                <a:latin typeface="Calibri" panose="020F0502020204030204" pitchFamily="34" charset="0"/>
                <a:ea typeface="+mj-ea"/>
                <a:cs typeface="+mj-cs"/>
              </a:rPr>
              <a:t>государственными</a:t>
            </a:r>
          </a:p>
          <a:p>
            <a:pPr algn="ctr" defTabSz="914400">
              <a:lnSpc>
                <a:spcPct val="80000"/>
              </a:lnSpc>
              <a:buClr>
                <a:schemeClr val="accent1"/>
              </a:buClr>
              <a:buSzPct val="100000"/>
            </a:pPr>
            <a:r>
              <a:rPr lang="ru-RU" sz="1400" b="1" cap="all" spc="200" dirty="0">
                <a:latin typeface="Calibri" panose="020F0502020204030204" pitchFamily="34" charset="0"/>
                <a:ea typeface="+mj-ea"/>
                <a:cs typeface="+mj-cs"/>
              </a:rPr>
              <a:t>информационными системами.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1E48C-DEE3-4166-B161-4375D950514E}"/>
              </a:ext>
            </a:extLst>
          </p:cNvPr>
          <p:cNvSpPr txBox="1"/>
          <p:nvPr/>
        </p:nvSpPr>
        <p:spPr>
          <a:xfrm>
            <a:off x="5768903" y="5250075"/>
            <a:ext cx="6514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spc="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Интеграция с учетными системами (в т.ч. 1С),</a:t>
            </a:r>
          </a:p>
          <a:p>
            <a:pPr algn="ctr"/>
            <a:r>
              <a:rPr lang="ru-RU" b="1" cap="all" spc="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системами электронного документооборота </a:t>
            </a:r>
          </a:p>
          <a:p>
            <a:pPr algn="ctr"/>
            <a:r>
              <a:rPr lang="ru-RU" b="1" cap="all" spc="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и облачными сервисами</a:t>
            </a:r>
          </a:p>
        </p:txBody>
      </p:sp>
    </p:spTree>
    <p:extLst>
      <p:ext uri="{BB962C8B-B14F-4D97-AF65-F5344CB8AC3E}">
        <p14:creationId xmlns:p14="http://schemas.microsoft.com/office/powerpoint/2010/main" val="320284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Разработчики – ООО «Оптимальные решения»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437B7E0-A907-45B1-854A-895D985A5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/>
              <a:t>САЙТ </a:t>
            </a:r>
            <a:r>
              <a:rPr lang="en-US" dirty="0"/>
              <a:t>PRO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D416F1B-2260-46A3-8712-BD1EA50EF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1021" y="5805264"/>
            <a:ext cx="3108959" cy="576063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https://www.sitepro.pro/</a:t>
            </a:r>
            <a:r>
              <a:rPr lang="ru-RU" dirty="0"/>
              <a:t> |</a:t>
            </a:r>
            <a:r>
              <a:rPr lang="en-US" dirty="0"/>
              <a:t>https://2020.sitepro.pro/</a:t>
            </a:r>
            <a:endParaRPr lang="ru-RU" dirty="0"/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ru-RU" dirty="0"/>
              <a:t>Портал технической</a:t>
            </a:r>
          </a:p>
          <a:p>
            <a:pPr rtl="0"/>
            <a:r>
              <a:rPr lang="ru-RU" dirty="0"/>
              <a:t>Поддержки НО</a:t>
            </a:r>
          </a:p>
        </p:txBody>
      </p:sp>
      <p:sp>
        <p:nvSpPr>
          <p:cNvPr id="62" name="Текст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en-US" dirty="0" err="1"/>
              <a:t>NuclearKids</a:t>
            </a:r>
            <a:r>
              <a:rPr lang="ru-RU" dirty="0"/>
              <a:t> </a:t>
            </a: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ru-RU" dirty="0"/>
              <a:t>Единая система предоставления субсидий Нижегородской области</a:t>
            </a:r>
          </a:p>
        </p:txBody>
      </p:sp>
      <p:sp>
        <p:nvSpPr>
          <p:cNvPr id="64" name="Текст 63">
            <a:extLst>
              <a:ext uri="{FF2B5EF4-FFF2-40B4-BE49-F238E27FC236}">
                <a16:creationId xmlns:a16="http://schemas.microsoft.com/office/drawing/2014/main" id="{AFBC632A-A085-45FB-8A22-A087AB251A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ru-RU" dirty="0"/>
              <a:t>Кредитный калькулятор</a:t>
            </a:r>
          </a:p>
        </p:txBody>
      </p:sp>
      <p:sp>
        <p:nvSpPr>
          <p:cNvPr id="65" name="Текст 64">
            <a:extLst>
              <a:ext uri="{FF2B5EF4-FFF2-40B4-BE49-F238E27FC236}">
                <a16:creationId xmlns:a16="http://schemas.microsoft.com/office/drawing/2014/main" id="{B0F79018-7E80-4F11-97D6-C1AC907028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ru-RU" dirty="0"/>
              <a:t>Точка доступа</a:t>
            </a:r>
          </a:p>
        </p:txBody>
      </p:sp>
      <p:sp>
        <p:nvSpPr>
          <p:cNvPr id="66" name="Текст 65">
            <a:extLst>
              <a:ext uri="{FF2B5EF4-FFF2-40B4-BE49-F238E27FC236}">
                <a16:creationId xmlns:a16="http://schemas.microsoft.com/office/drawing/2014/main" id="{BFB39279-C8C5-49A2-A66B-0E32CBBA58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96218" y="5545123"/>
            <a:ext cx="1311814" cy="131059"/>
          </a:xfrm>
        </p:spPr>
        <p:txBody>
          <a:bodyPr rtlCol="0"/>
          <a:lstStyle/>
          <a:p>
            <a:pPr rtl="0"/>
            <a:r>
              <a:rPr lang="ru-RU" dirty="0"/>
              <a:t>Платформа Фонда поддержки АПК Нижегородской области</a:t>
            </a:r>
          </a:p>
        </p:txBody>
      </p:sp>
      <p:sp>
        <p:nvSpPr>
          <p:cNvPr id="14" name="Текст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3B22A4-1B34-4EF7-8EE0-D6309EE8E21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>
          <a:xfrm>
            <a:off x="758831" y="2239183"/>
            <a:ext cx="2743197" cy="2743198"/>
          </a:xfrm>
        </p:spPr>
      </p:pic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3A2640-B726-4A2E-B1F1-17C069E70B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A4C861AD-9E9A-4547-9804-CDC4E31171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5EC7CD25-B7CB-4FA9-BEE6-48B8581965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F316FE11-441C-4DC5-951B-7690DC754CE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522523F-EF6C-4CC3-B34E-269B4B7D45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6FE1E7D0-F3E4-4590-9E59-250B320E5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CDE20B-8D8D-4964-87CD-24BFB51DC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3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ременныйКлассическийБлок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282_TF89082059.potx" id="{67D49B47-FA17-4E5B-80EE-30F76FF2D07D}" vid="{0DD5EBB0-80F9-440D-B756-554016CC0CE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классическая блочная презентация</Template>
  <TotalTime>1482</TotalTime>
  <Words>512</Words>
  <Application>Microsoft Office PowerPoint</Application>
  <PresentationFormat>Широкоэкранный</PresentationFormat>
  <Paragraphs>106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Wingdings 3</vt:lpstr>
      <vt:lpstr>СовременныйКлассическийБлок-3</vt:lpstr>
      <vt:lpstr>Единая платформа предоставления субсидий нижегородской области</vt:lpstr>
      <vt:lpstr>Об универсальности модуля</vt:lpstr>
      <vt:lpstr>Преимущества универсальности</vt:lpstr>
      <vt:lpstr>Экономическая эффективность универсального модуля</vt:lpstr>
      <vt:lpstr>Личный кабинет</vt:lpstr>
      <vt:lpstr>Действующий прототип https://subsidy.cit112.ru/</vt:lpstr>
      <vt:lpstr>возможность интеграции в универсальный модуль сервиса для расчёта в помощь всем желающим взять кредит или займ.  </vt:lpstr>
      <vt:lpstr>Разработчики – ООО «Оптимальные решения»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платформа предоставления субсидий нижегородской области</dc:title>
  <dc:creator>Пользователь</dc:creator>
  <cp:lastModifiedBy>Пользователь</cp:lastModifiedBy>
  <cp:revision>36</cp:revision>
  <dcterms:created xsi:type="dcterms:W3CDTF">2021-03-17T13:33:55Z</dcterms:created>
  <dcterms:modified xsi:type="dcterms:W3CDTF">2021-03-18T14:16:26Z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